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67" r:id="rId4"/>
    <p:sldId id="275" r:id="rId5"/>
    <p:sldId id="276" r:id="rId6"/>
    <p:sldId id="258" r:id="rId7"/>
    <p:sldId id="272" r:id="rId8"/>
    <p:sldId id="259" r:id="rId9"/>
    <p:sldId id="260" r:id="rId10"/>
    <p:sldId id="277" r:id="rId11"/>
    <p:sldId id="261" r:id="rId12"/>
    <p:sldId id="262" r:id="rId13"/>
    <p:sldId id="263" r:id="rId14"/>
    <p:sldId id="273" r:id="rId15"/>
    <p:sldId id="264" r:id="rId16"/>
    <p:sldId id="265" r:id="rId17"/>
    <p:sldId id="278" r:id="rId18"/>
    <p:sldId id="274" r:id="rId19"/>
    <p:sldId id="266" r:id="rId20"/>
    <p:sldId id="268" r:id="rId21"/>
    <p:sldId id="269" r:id="rId22"/>
    <p:sldId id="270" r:id="rId23"/>
    <p:sldId id="271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30BF-FEAB-47D4-ACD0-1E088A8419C9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74E5C-9C1C-4D82-8CD9-4162C7205E4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30BF-FEAB-47D4-ACD0-1E088A8419C9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74E5C-9C1C-4D82-8CD9-4162C7205E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30BF-FEAB-47D4-ACD0-1E088A8419C9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74E5C-9C1C-4D82-8CD9-4162C7205E4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30BF-FEAB-47D4-ACD0-1E088A8419C9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74E5C-9C1C-4D82-8CD9-4162C7205E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30BF-FEAB-47D4-ACD0-1E088A8419C9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74E5C-9C1C-4D82-8CD9-4162C7205E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30BF-FEAB-47D4-ACD0-1E088A8419C9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74E5C-9C1C-4D82-8CD9-4162C7205E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30BF-FEAB-47D4-ACD0-1E088A8419C9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74E5C-9C1C-4D82-8CD9-4162C7205E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30BF-FEAB-47D4-ACD0-1E088A8419C9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74E5C-9C1C-4D82-8CD9-4162C7205E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30BF-FEAB-47D4-ACD0-1E088A8419C9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0674E5C-9C1C-4D82-8CD9-4162C7205E45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30BF-FEAB-47D4-ACD0-1E088A8419C9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74E5C-9C1C-4D82-8CD9-4162C7205E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30BF-FEAB-47D4-ACD0-1E088A8419C9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74E5C-9C1C-4D82-8CD9-4162C7205E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54730BF-FEAB-47D4-ACD0-1E088A8419C9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0674E5C-9C1C-4D82-8CD9-4162C7205E45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12" Type="http://schemas.openxmlformats.org/officeDocument/2006/relationships/image" Target="../media/image2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jpeg"/><Relationship Id="rId5" Type="http://schemas.openxmlformats.org/officeDocument/2006/relationships/image" Target="../media/image16.pn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484784"/>
            <a:ext cx="7851648" cy="2592288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kk-KZ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kk-KZ" dirty="0"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kk-KZ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kk-KZ" dirty="0"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kk-KZ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kk-KZ" dirty="0"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kk-KZ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kk-KZ" dirty="0">
                <a:latin typeface="Helvetica" panose="020B0604020202020204" pitchFamily="34" charset="0"/>
                <a:cs typeface="Helvetica" panose="020B0604020202020204" pitchFamily="34" charset="0"/>
              </a:rPr>
              <a:t>Саяси</a:t>
            </a:r>
            <a:r>
              <a:rPr lang="ru-RU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kk-KZ" dirty="0">
                <a:latin typeface="Helvetica" panose="020B0604020202020204" pitchFamily="34" charset="0"/>
                <a:cs typeface="Helvetica" panose="020B0604020202020204" pitchFamily="34" charset="0"/>
              </a:rPr>
              <a:t>билік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kk-KZ" dirty="0">
                <a:latin typeface="Helvetica" panose="020B0604020202020204" pitchFamily="34" charset="0"/>
                <a:cs typeface="Helvetica" panose="020B0604020202020204" pitchFamily="34" charset="0"/>
              </a:rPr>
              <a:t>және оны жүзеге асыру механизмдері</a:t>
            </a:r>
            <a:br>
              <a:rPr lang="kk-KZ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kk-KZ" sz="3200" dirty="0">
                <a:latin typeface="Helvetica" panose="020B0604020202020204" pitchFamily="34" charset="0"/>
                <a:cs typeface="Helvetica" panose="020B0604020202020204" pitchFamily="34" charset="0"/>
              </a:rPr>
              <a:t>3- дәріс </a:t>
            </a:r>
            <a:endParaRPr lang="kk-KZ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4941168"/>
            <a:ext cx="7854696" cy="1752600"/>
          </a:xfrm>
        </p:spPr>
        <p:txBody>
          <a:bodyPr>
            <a:normAutofit/>
          </a:bodyPr>
          <a:lstStyle/>
          <a:p>
            <a:r>
              <a:rPr lang="kk-KZ" sz="2000" dirty="0">
                <a:latin typeface="Helvetica" panose="020B0604020202020204" pitchFamily="34" charset="0"/>
                <a:cs typeface="Helvetica" panose="020B0604020202020204" pitchFamily="34" charset="0"/>
              </a:rPr>
              <a:t>Айдарбаева Раушан Қайса қызы,</a:t>
            </a:r>
          </a:p>
          <a:p>
            <a:r>
              <a:rPr lang="kk-KZ" sz="2000" dirty="0">
                <a:latin typeface="Helvetica" panose="020B0604020202020204" pitchFamily="34" charset="0"/>
                <a:cs typeface="Helvetica" panose="020B0604020202020204" pitchFamily="34" charset="0"/>
              </a:rPr>
              <a:t>тарих ғылымдарының кандидаты, доцент</a:t>
            </a:r>
            <a:endParaRPr lang="ru-RU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026" name="Picture 2" descr="C:\Users\User\Desktop\саясаттану\Саяси билік_socopro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9824" y="487"/>
            <a:ext cx="1694175" cy="134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0361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dirty="0">
                <a:latin typeface="Arial" panose="020B0604020202020204" pitchFamily="34" charset="0"/>
                <a:cs typeface="Arial" panose="020B0604020202020204" pitchFamily="34" charset="0"/>
              </a:rPr>
              <a:t>Жоспар 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859340"/>
            <a:ext cx="741682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US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kk-KZ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3.1 Билік ұғымы және ол туралы тұжырымдамалар</a:t>
            </a:r>
          </a:p>
          <a:p>
            <a:endParaRPr lang="kk-KZ" sz="24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kk-KZ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3.2 Биліктің қызметі мен жіктелуі </a:t>
            </a:r>
          </a:p>
          <a:p>
            <a:endParaRPr lang="kk-KZ" sz="24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kk-KZ" sz="2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3.3 Саяси билік пен мемлекеттік билік. Билік легитимділігі</a:t>
            </a:r>
            <a:endParaRPr lang="ru-RU" sz="24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5" name="Picture 2" descr="C:\Users\User\Desktop\саясаттану\Саяси билік_socopr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87"/>
            <a:ext cx="2123728" cy="168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720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саясаттану\Саяси билік_socopr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0"/>
            <a:ext cx="2123728" cy="168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682451" y="4149080"/>
            <a:ext cx="8064896" cy="13681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kk-KZ" sz="2400" dirty="0"/>
              <a:t>Саясатқа араласпайтын ақылдылар өздерінен әлдеқайда  ақымақ адамдар басқаруына көнуге мәжбүр болады. </a:t>
            </a:r>
            <a:endParaRPr lang="ru-RU" sz="2400" dirty="0"/>
          </a:p>
          <a:p>
            <a:pPr algn="r"/>
            <a:r>
              <a:rPr lang="kk-KZ" sz="2400" b="1" dirty="0">
                <a:solidFill>
                  <a:srgbClr val="002060"/>
                </a:solidFill>
              </a:rPr>
              <a:t>ПЛАТОН</a:t>
            </a:r>
            <a:r>
              <a:rPr lang="kk-KZ" b="1" dirty="0">
                <a:solidFill>
                  <a:srgbClr val="002060"/>
                </a:solidFill>
              </a:rPr>
              <a:t>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83568" y="2204864"/>
            <a:ext cx="7776864" cy="122413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kk-KZ" sz="2400" dirty="0"/>
              <a:t>Сен саясатпен айналыспасаң, саясат сенімен айналысады </a:t>
            </a:r>
          </a:p>
          <a:p>
            <a:pPr algn="r"/>
            <a:r>
              <a:rPr lang="kk-KZ" sz="2400" dirty="0"/>
              <a:t>Афоризм </a:t>
            </a:r>
          </a:p>
        </p:txBody>
      </p:sp>
    </p:spTree>
    <p:extLst>
      <p:ext uri="{BB962C8B-B14F-4D97-AF65-F5344CB8AC3E}">
        <p14:creationId xmlns:p14="http://schemas.microsoft.com/office/powerpoint/2010/main" val="559626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CFE429-B050-4C1C-8001-103286949872}"/>
              </a:ext>
            </a:extLst>
          </p:cNvPr>
          <p:cNvSpPr txBox="1">
            <a:spLocks/>
          </p:cNvSpPr>
          <p:nvPr/>
        </p:nvSpPr>
        <p:spPr>
          <a:xfrm>
            <a:off x="179512" y="180303"/>
            <a:ext cx="6203032" cy="1088457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kk-KZ" sz="28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3.1 Билік ұғымы және ол туралы тұжырымдамалар</a:t>
            </a:r>
            <a:r>
              <a:rPr lang="kk-KZ" sz="2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kk-KZ" sz="2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3" name="Picture 2" descr="C:\Users\User\Desktop\саясаттану\Саяси билік_socopros.jpg">
            <a:extLst>
              <a:ext uri="{FF2B5EF4-FFF2-40B4-BE49-F238E27FC236}">
                <a16:creationId xmlns:a16="http://schemas.microsoft.com/office/drawing/2014/main" id="{0992B0A4-C007-452C-8F03-F67FED21C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487"/>
            <a:ext cx="1691680" cy="133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AF9B5B3-4D98-4CA5-83EB-C8D9E3A0356F}"/>
              </a:ext>
            </a:extLst>
          </p:cNvPr>
          <p:cNvSpPr/>
          <p:nvPr/>
        </p:nvSpPr>
        <p:spPr>
          <a:xfrm>
            <a:off x="539552" y="1628800"/>
            <a:ext cx="7848872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kk-KZ" sz="2400" dirty="0">
                <a:solidFill>
                  <a:srgbClr val="002060"/>
                </a:solidFill>
              </a:rPr>
              <a:t>Адамның басқа жануарлардан ерекшелігі – ол билік үшін күреседі</a:t>
            </a:r>
            <a:r>
              <a:rPr lang="kk-KZ" sz="2400" i="1" dirty="0">
                <a:solidFill>
                  <a:srgbClr val="002060"/>
                </a:solidFill>
              </a:rPr>
              <a:t>.                      </a:t>
            </a:r>
          </a:p>
          <a:p>
            <a:pPr algn="r"/>
            <a:r>
              <a:rPr lang="kk-KZ" sz="2400" i="1" dirty="0">
                <a:solidFill>
                  <a:srgbClr val="002060"/>
                </a:solidFill>
              </a:rPr>
              <a:t>                  </a:t>
            </a:r>
            <a:r>
              <a:rPr lang="kk-KZ" sz="2400" b="1" i="1" dirty="0">
                <a:solidFill>
                  <a:srgbClr val="002060"/>
                </a:solidFill>
              </a:rPr>
              <a:t>Ибн-Халдун</a:t>
            </a:r>
            <a:endParaRPr lang="en-US" sz="2400" b="1" i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6C5704E-F4EA-4CD1-BE42-3486D62D85CB}"/>
              </a:ext>
            </a:extLst>
          </p:cNvPr>
          <p:cNvSpPr/>
          <p:nvPr/>
        </p:nvSpPr>
        <p:spPr>
          <a:xfrm>
            <a:off x="611560" y="3140968"/>
            <a:ext cx="7848872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kk-KZ" sz="2400" dirty="0">
                <a:cs typeface="Helvetica" panose="020B0604020202020204" pitchFamily="34" charset="0"/>
              </a:rPr>
              <a:t>Физикада басты ұғым энергия болса, қоғамдық ғылымдарда негізгі ұғым – билік.   </a:t>
            </a:r>
          </a:p>
          <a:p>
            <a:pPr algn="r"/>
            <a:r>
              <a:rPr lang="kk-KZ" sz="2400" dirty="0">
                <a:cs typeface="Helvetica" panose="020B0604020202020204" pitchFamily="34" charset="0"/>
              </a:rPr>
              <a:t> </a:t>
            </a:r>
            <a:r>
              <a:rPr lang="kk-KZ" sz="2400" b="1" i="1" dirty="0">
                <a:cs typeface="Helvetica" panose="020B0604020202020204" pitchFamily="34" charset="0"/>
              </a:rPr>
              <a:t>Бертран Рассел</a:t>
            </a:r>
            <a:endParaRPr lang="en-US" sz="2400" b="1" i="1" dirty="0">
              <a:cs typeface="Helvetica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9DAAFDC-B05C-49FD-B2A9-AD87F8D351D4}"/>
              </a:ext>
            </a:extLst>
          </p:cNvPr>
          <p:cNvSpPr/>
          <p:nvPr/>
        </p:nvSpPr>
        <p:spPr>
          <a:xfrm>
            <a:off x="611560" y="4725144"/>
            <a:ext cx="7848872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kk-KZ" sz="2400" dirty="0">
                <a:solidFill>
                  <a:srgbClr val="002060"/>
                </a:solidFill>
              </a:rPr>
              <a:t>Экономикалық жүйеде ақша қандай орын алса, саяси жүйеде билік те сондай орын алады.    </a:t>
            </a:r>
          </a:p>
          <a:p>
            <a:pPr algn="r"/>
            <a:r>
              <a:rPr lang="kk-KZ" sz="2400" dirty="0">
                <a:solidFill>
                  <a:srgbClr val="002060"/>
                </a:solidFill>
              </a:rPr>
              <a:t> </a:t>
            </a:r>
            <a:r>
              <a:rPr lang="kk-KZ" sz="2400" b="1" i="1" dirty="0">
                <a:solidFill>
                  <a:srgbClr val="002060"/>
                </a:solidFill>
              </a:rPr>
              <a:t>Толкотт Парсон</a:t>
            </a:r>
            <a:endParaRPr lang="en-US" sz="2400" b="1" i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872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A3F6821-1215-4CAF-84E0-9FE764017580}"/>
              </a:ext>
            </a:extLst>
          </p:cNvPr>
          <p:cNvSpPr txBox="1">
            <a:spLocks/>
          </p:cNvSpPr>
          <p:nvPr/>
        </p:nvSpPr>
        <p:spPr>
          <a:xfrm>
            <a:off x="1547664" y="188640"/>
            <a:ext cx="6203032" cy="1088457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kk-KZ" sz="2800" b="1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kk-KZ" sz="28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САЯСИ БИЛІКТІҢ ЕРЕКШЕЛІКТЕРІ </a:t>
            </a:r>
            <a:r>
              <a:rPr lang="kk-KZ" sz="2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kk-KZ" sz="2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44390D7-C5BB-40BD-A134-78FBA3405B95}"/>
              </a:ext>
            </a:extLst>
          </p:cNvPr>
          <p:cNvSpPr/>
          <p:nvPr/>
        </p:nvSpPr>
        <p:spPr>
          <a:xfrm>
            <a:off x="611560" y="1340768"/>
            <a:ext cx="7848872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chemeClr val="tx2"/>
                </a:solidFill>
              </a:rPr>
              <a:t>Саяси билік  бар жерде теңсіздік бар</a:t>
            </a:r>
            <a:endParaRPr lang="en-US" sz="2400" b="1" dirty="0">
              <a:solidFill>
                <a:schemeClr val="tx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50A6454-0D09-4A10-BA52-514A09D13733}"/>
              </a:ext>
            </a:extLst>
          </p:cNvPr>
          <p:cNvSpPr/>
          <p:nvPr/>
        </p:nvSpPr>
        <p:spPr>
          <a:xfrm>
            <a:off x="611560" y="2132856"/>
            <a:ext cx="7848872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dirty="0">
                <a:solidFill>
                  <a:schemeClr val="tx2"/>
                </a:solidFill>
              </a:rPr>
              <a:t>Оның өктемдік сипаты</a:t>
            </a:r>
            <a:endParaRPr lang="en-US" sz="2400" dirty="0">
              <a:solidFill>
                <a:schemeClr val="tx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5F3C950-4667-4E1B-9FDD-7AD3814BB3F9}"/>
              </a:ext>
            </a:extLst>
          </p:cNvPr>
          <p:cNvSpPr/>
          <p:nvPr/>
        </p:nvSpPr>
        <p:spPr>
          <a:xfrm>
            <a:off x="683568" y="2924944"/>
            <a:ext cx="7848872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dirty="0">
                <a:solidFill>
                  <a:schemeClr val="tx2"/>
                </a:solidFill>
              </a:rPr>
              <a:t>Оның бүкіл қоғам атынан жүргізілуі</a:t>
            </a:r>
            <a:endParaRPr lang="en-US" sz="2400" dirty="0">
              <a:solidFill>
                <a:schemeClr val="tx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CD7BF70-0639-4F57-88CC-F8A91C0E6B4F}"/>
              </a:ext>
            </a:extLst>
          </p:cNvPr>
          <p:cNvSpPr/>
          <p:nvPr/>
        </p:nvSpPr>
        <p:spPr>
          <a:xfrm>
            <a:off x="683568" y="3717032"/>
            <a:ext cx="7848872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dirty="0">
                <a:solidFill>
                  <a:schemeClr val="tx2"/>
                </a:solidFill>
              </a:rPr>
              <a:t>Басқарумен кәсіби айналысатын адамдардың мүддесін қорғауы</a:t>
            </a:r>
            <a:endParaRPr lang="en-US" sz="2400" dirty="0">
              <a:solidFill>
                <a:schemeClr val="tx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11853E8-F5CB-45A9-9A7E-DCDE2B30EC8A}"/>
              </a:ext>
            </a:extLst>
          </p:cNvPr>
          <p:cNvSpPr/>
          <p:nvPr/>
        </p:nvSpPr>
        <p:spPr>
          <a:xfrm>
            <a:off x="683568" y="4869160"/>
            <a:ext cx="7848872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dirty="0">
                <a:solidFill>
                  <a:schemeClr val="tx2"/>
                </a:solidFill>
              </a:rPr>
              <a:t>Басқа мекемелерге қарағанда билік органдарының тәуелсіздігі </a:t>
            </a:r>
            <a:endParaRPr lang="en-US" sz="2400" dirty="0">
              <a:solidFill>
                <a:schemeClr val="tx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EF95F6E-A3BE-42C5-BF77-8B8A5F0D86D4}"/>
              </a:ext>
            </a:extLst>
          </p:cNvPr>
          <p:cNvSpPr/>
          <p:nvPr/>
        </p:nvSpPr>
        <p:spPr>
          <a:xfrm>
            <a:off x="755576" y="5949280"/>
            <a:ext cx="7848872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dirty="0">
                <a:solidFill>
                  <a:schemeClr val="tx2"/>
                </a:solidFill>
              </a:rPr>
              <a:t>Мемлекет шеңберінде ашық күш қолдана алуы</a:t>
            </a:r>
            <a:endParaRPr lang="en-US" sz="2400" dirty="0">
              <a:solidFill>
                <a:schemeClr val="tx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692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0303"/>
            <a:ext cx="6203032" cy="1500776"/>
          </a:xfrm>
        </p:spPr>
        <p:txBody>
          <a:bodyPr>
            <a:noAutofit/>
          </a:bodyPr>
          <a:lstStyle/>
          <a:p>
            <a:r>
              <a:rPr lang="kk-KZ" sz="3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kk-KZ" sz="3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kk-KZ" sz="3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kk-KZ" sz="3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kk-KZ" sz="3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kk-KZ" sz="3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kk-KZ" sz="3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kk-KZ" sz="3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kk-KZ" sz="3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kk-KZ" sz="3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kk-KZ" sz="3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kk-KZ" sz="3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kk-KZ" sz="3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kk-KZ" sz="3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kk-KZ" sz="3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kk-KZ" sz="3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kk-KZ" sz="3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kk-KZ" sz="3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kk-KZ" sz="3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kk-KZ" sz="3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kk-KZ" sz="3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kk-KZ" sz="3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kk-KZ" sz="3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kk-KZ" sz="3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kk-KZ" sz="28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3.1 Билік ұғымы және ол туралы тұжырымдамалар</a:t>
            </a:r>
            <a:r>
              <a:rPr lang="kk-KZ" sz="2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kk-KZ" sz="2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3" name="Picture 2" descr="C:\Users\User\Desktop\саясаттану\Саяси билік_socopr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87"/>
            <a:ext cx="2123728" cy="168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1859340"/>
            <a:ext cx="7848872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rgbClr val="002060"/>
                </a:solidFill>
              </a:rPr>
              <a:t>Билік</a:t>
            </a:r>
            <a:r>
              <a:rPr lang="kk-KZ" sz="2400" dirty="0"/>
              <a:t> – біреудің екіншілерге әмірін жүргізіп, олардың іс-әрекеті, қызметіне ықпал етуі</a:t>
            </a:r>
            <a:endParaRPr lang="en-US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1560" y="4170541"/>
            <a:ext cx="1440160" cy="914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Билік түрлері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419872" y="3043808"/>
            <a:ext cx="4104456" cy="457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экономикалық</a:t>
            </a:r>
            <a:endParaRPr lang="ru-RU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419872" y="3758135"/>
            <a:ext cx="4104456" cy="457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саяси</a:t>
            </a:r>
            <a:endParaRPr lang="ru-RU" sz="2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428189" y="5075368"/>
            <a:ext cx="4104456" cy="457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идеологиялық</a:t>
            </a:r>
            <a:endParaRPr lang="ru-RU" sz="2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419872" y="4399141"/>
            <a:ext cx="4104456" cy="457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әскери</a:t>
            </a:r>
            <a:endParaRPr lang="ru-RU" sz="24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3419872" y="5723103"/>
            <a:ext cx="4104456" cy="457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сот</a:t>
            </a:r>
            <a:endParaRPr lang="ru-RU" sz="2400" dirty="0"/>
          </a:p>
        </p:txBody>
      </p:sp>
      <p:cxnSp>
        <p:nvCxnSpPr>
          <p:cNvPr id="22" name="Прямая со стрелкой 21"/>
          <p:cNvCxnSpPr>
            <a:stCxn id="8" idx="3"/>
            <a:endCxn id="10" idx="1"/>
          </p:cNvCxnSpPr>
          <p:nvPr/>
        </p:nvCxnSpPr>
        <p:spPr>
          <a:xfrm flipV="1">
            <a:off x="2051720" y="3272408"/>
            <a:ext cx="1368152" cy="13553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8" idx="3"/>
            <a:endCxn id="11" idx="1"/>
          </p:cNvCxnSpPr>
          <p:nvPr/>
        </p:nvCxnSpPr>
        <p:spPr>
          <a:xfrm flipV="1">
            <a:off x="2051720" y="3986735"/>
            <a:ext cx="1368152" cy="64100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8" idx="3"/>
            <a:endCxn id="18" idx="1"/>
          </p:cNvCxnSpPr>
          <p:nvPr/>
        </p:nvCxnSpPr>
        <p:spPr>
          <a:xfrm>
            <a:off x="2051720" y="4627741"/>
            <a:ext cx="136815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8" idx="3"/>
            <a:endCxn id="17" idx="1"/>
          </p:cNvCxnSpPr>
          <p:nvPr/>
        </p:nvCxnSpPr>
        <p:spPr>
          <a:xfrm>
            <a:off x="2051720" y="4627741"/>
            <a:ext cx="1376469" cy="6762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8" idx="3"/>
            <a:endCxn id="19" idx="1"/>
          </p:cNvCxnSpPr>
          <p:nvPr/>
        </p:nvCxnSpPr>
        <p:spPr>
          <a:xfrm>
            <a:off x="2051720" y="4627741"/>
            <a:ext cx="1368152" cy="13239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C2E9329-B8D7-4C5B-A090-280F8C272B2E}"/>
              </a:ext>
            </a:extLst>
          </p:cNvPr>
          <p:cNvSpPr/>
          <p:nvPr/>
        </p:nvSpPr>
        <p:spPr>
          <a:xfrm>
            <a:off x="611560" y="1844824"/>
            <a:ext cx="7848872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rgbClr val="002060"/>
                </a:solidFill>
              </a:rPr>
              <a:t>Билік</a:t>
            </a:r>
            <a:r>
              <a:rPr lang="kk-KZ" sz="2400" dirty="0"/>
              <a:t> – біреудің екіншілерге әмірін жүргізіп, олардың іс-әрекеті, қызметіне ықпал етуі</a:t>
            </a:r>
            <a:endParaRPr lang="en-US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301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747B5A5-8F06-4CAB-A4E0-CA7B4A4EE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45" y="980728"/>
            <a:ext cx="2967258" cy="16002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F3569F5-6C40-4D37-A4AA-8159F8D92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980728"/>
            <a:ext cx="2967258" cy="1600200"/>
          </a:xfrm>
          <a:prstGeom prst="rect">
            <a:avLst/>
          </a:prstGeom>
        </p:spPr>
      </p:pic>
      <p:pic>
        <p:nvPicPr>
          <p:cNvPr id="1026" name="Picture 2" descr="Минобороны предлагает дополнить полномочия Президента">
            <a:extLst>
              <a:ext uri="{FF2B5EF4-FFF2-40B4-BE49-F238E27FC236}">
                <a16:creationId xmlns:a16="http://schemas.microsoft.com/office/drawing/2014/main" id="{783F7216-7CB3-4F50-8E1C-8543533E5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145" y="2795026"/>
            <a:ext cx="2571750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Вступивший в силу скандальный закон Зеленского о судебной реформе  раскритиковали в ЕС">
            <a:extLst>
              <a:ext uri="{FF2B5EF4-FFF2-40B4-BE49-F238E27FC236}">
                <a16:creationId xmlns:a16="http://schemas.microsoft.com/office/drawing/2014/main" id="{D4B463AF-E2CB-4E92-9DD1-E664FA3FE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540" y="2696784"/>
            <a:ext cx="257175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Зафиксирована политическая сакрализация Нурсултана Назарбаева».  «Государственная идеология в Казахстане еще не сложилась в ее окончательной  форме». «Если государство такое богатое, почему страна такая бедная?».  «Если есть угнетенные, есть и угнетатели ...">
            <a:extLst>
              <a:ext uri="{FF2B5EF4-FFF2-40B4-BE49-F238E27FC236}">
                <a16:creationId xmlns:a16="http://schemas.microsoft.com/office/drawing/2014/main" id="{3856354A-D666-430E-BC9C-BC9E8BA6A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762375"/>
            <a:ext cx="2762250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9039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саясаттану\Саяси билік_socopr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87"/>
            <a:ext cx="2123728" cy="168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четверенная стрелка 3"/>
          <p:cNvSpPr/>
          <p:nvPr/>
        </p:nvSpPr>
        <p:spPr>
          <a:xfrm>
            <a:off x="2699792" y="2816762"/>
            <a:ext cx="3456384" cy="2376264"/>
          </a:xfrm>
          <a:prstGeom prst="quad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Билік </a:t>
            </a:r>
            <a:endParaRPr lang="ru-RU" sz="24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83359" y="1902362"/>
            <a:ext cx="1728192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>
                <a:latin typeface="Helvetica" panose="020B0604020202020204" pitchFamily="34" charset="0"/>
                <a:cs typeface="Helvetica" panose="020B0604020202020204" pitchFamily="34" charset="0"/>
              </a:rPr>
              <a:t>Қор (ресурс)</a:t>
            </a:r>
            <a:endParaRPr lang="ru-RU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64827" y="3547694"/>
            <a:ext cx="2016224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>
                <a:latin typeface="Helvetica" panose="020B0604020202020204" pitchFamily="34" charset="0"/>
                <a:cs typeface="Helvetica" panose="020B0604020202020204" pitchFamily="34" charset="0"/>
              </a:rPr>
              <a:t>Объектілер</a:t>
            </a:r>
            <a:r>
              <a:rPr lang="kk-KZ" sz="2400" dirty="0"/>
              <a:t> </a:t>
            </a:r>
            <a:endParaRPr lang="ru-RU" sz="2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51701" y="5261295"/>
            <a:ext cx="1728192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>
                <a:latin typeface="Helvetica" panose="020B0604020202020204" pitchFamily="34" charset="0"/>
                <a:cs typeface="Helvetica" panose="020B0604020202020204" pitchFamily="34" charset="0"/>
              </a:rPr>
              <a:t>Қызметі </a:t>
            </a:r>
            <a:endParaRPr lang="ru-RU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79822" y="3547694"/>
            <a:ext cx="2088232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>
                <a:latin typeface="Helvetica" panose="020B0604020202020204" pitchFamily="34" charset="0"/>
                <a:cs typeface="Helvetica" panose="020B0604020202020204" pitchFamily="34" charset="0"/>
              </a:rPr>
              <a:t>Субъектілер</a:t>
            </a:r>
            <a:r>
              <a:rPr lang="kk-KZ" dirty="0"/>
              <a:t>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45475" y="476672"/>
            <a:ext cx="60486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3.1 Билік ұғымы және ол туралы тұжырымдамалар</a:t>
            </a:r>
          </a:p>
        </p:txBody>
      </p:sp>
    </p:spTree>
    <p:extLst>
      <p:ext uri="{BB962C8B-B14F-4D97-AF65-F5344CB8AC3E}">
        <p14:creationId xmlns:p14="http://schemas.microsoft.com/office/powerpoint/2010/main" val="3562054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99" y="152887"/>
            <a:ext cx="60486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3.1 Билік ұғымы және ол туралы тұжырымдамалар</a:t>
            </a:r>
          </a:p>
        </p:txBody>
      </p:sp>
      <p:pic>
        <p:nvPicPr>
          <p:cNvPr id="3" name="Picture 2" descr="C:\Users\User\Desktop\саясаттану\Саяси билік_socopr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87"/>
            <a:ext cx="2123728" cy="168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3131840" y="1556792"/>
            <a:ext cx="2592288" cy="914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Билік қорлары (ресурстары)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53272" y="3374804"/>
            <a:ext cx="2376264" cy="5040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Экономикалық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31954" y="4371028"/>
            <a:ext cx="2397581" cy="5040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Әлеуметтік 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059832" y="5445224"/>
            <a:ext cx="2664296" cy="5040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Демографиялық  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580112" y="4161996"/>
            <a:ext cx="2232248" cy="86409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sz="2400" dirty="0"/>
          </a:p>
          <a:p>
            <a:pPr algn="ctr"/>
            <a:r>
              <a:rPr lang="kk-KZ" sz="2400" dirty="0"/>
              <a:t>Мәдени-ақпараттық</a:t>
            </a:r>
          </a:p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580112" y="3380428"/>
            <a:ext cx="2232248" cy="5040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Кұш жұмсау </a:t>
            </a:r>
            <a:endParaRPr lang="ru-RU" sz="2400" dirty="0"/>
          </a:p>
        </p:txBody>
      </p:sp>
      <p:cxnSp>
        <p:nvCxnSpPr>
          <p:cNvPr id="12" name="Прямая со стрелкой 11"/>
          <p:cNvCxnSpPr>
            <a:stCxn id="4" idx="2"/>
            <a:endCxn id="6" idx="3"/>
          </p:cNvCxnSpPr>
          <p:nvPr/>
        </p:nvCxnSpPr>
        <p:spPr>
          <a:xfrm flipH="1">
            <a:off x="3229536" y="2471192"/>
            <a:ext cx="1198448" cy="11556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4" idx="2"/>
            <a:endCxn id="7" idx="3"/>
          </p:cNvCxnSpPr>
          <p:nvPr/>
        </p:nvCxnSpPr>
        <p:spPr>
          <a:xfrm flipH="1">
            <a:off x="3229535" y="2471192"/>
            <a:ext cx="1198449" cy="21518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4" idx="2"/>
            <a:endCxn id="10" idx="1"/>
          </p:cNvCxnSpPr>
          <p:nvPr/>
        </p:nvCxnSpPr>
        <p:spPr>
          <a:xfrm>
            <a:off x="4427984" y="2471192"/>
            <a:ext cx="1152128" cy="11612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4" idx="2"/>
            <a:endCxn id="9" idx="1"/>
          </p:cNvCxnSpPr>
          <p:nvPr/>
        </p:nvCxnSpPr>
        <p:spPr>
          <a:xfrm>
            <a:off x="4427984" y="2471192"/>
            <a:ext cx="1152128" cy="21228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4" idx="2"/>
            <a:endCxn id="8" idx="0"/>
          </p:cNvCxnSpPr>
          <p:nvPr/>
        </p:nvCxnSpPr>
        <p:spPr>
          <a:xfrm flipH="1">
            <a:off x="4391980" y="2471192"/>
            <a:ext cx="36004" cy="2974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3773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E32F68B-003F-41F7-BAAA-407008332A6F}"/>
              </a:ext>
            </a:extLst>
          </p:cNvPr>
          <p:cNvSpPr/>
          <p:nvPr/>
        </p:nvSpPr>
        <p:spPr>
          <a:xfrm>
            <a:off x="205199" y="152887"/>
            <a:ext cx="60486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3.1 Билік ұғымы және ол туралы тұжырымдамалар</a:t>
            </a:r>
          </a:p>
        </p:txBody>
      </p:sp>
      <p:pic>
        <p:nvPicPr>
          <p:cNvPr id="3" name="Picture 2" descr="C:\Users\User\Desktop\саясаттану\Саяси билік_socopros.jpg">
            <a:extLst>
              <a:ext uri="{FF2B5EF4-FFF2-40B4-BE49-F238E27FC236}">
                <a16:creationId xmlns:a16="http://schemas.microsoft.com/office/drawing/2014/main" id="{29A6608E-8548-4530-8A42-C4A427DC3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761" y="488"/>
            <a:ext cx="1967239" cy="155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A397666-E4AB-465C-BDB1-7D62E18CAE70}"/>
              </a:ext>
            </a:extLst>
          </p:cNvPr>
          <p:cNvSpPr/>
          <p:nvPr/>
        </p:nvSpPr>
        <p:spPr>
          <a:xfrm>
            <a:off x="2555776" y="1268760"/>
            <a:ext cx="3672408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rgbClr val="002060"/>
                </a:solidFill>
              </a:rPr>
              <a:t>Билікті жүзеге асыру</a:t>
            </a:r>
            <a:endParaRPr lang="en-US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BAB648F-E403-4809-8ACB-850D18FE8FC1}"/>
              </a:ext>
            </a:extLst>
          </p:cNvPr>
          <p:cNvSpPr/>
          <p:nvPr/>
        </p:nvSpPr>
        <p:spPr>
          <a:xfrm>
            <a:off x="179512" y="2564904"/>
            <a:ext cx="2448272" cy="32403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200" b="1" dirty="0"/>
              <a:t>Ынталандыру</a:t>
            </a:r>
            <a:r>
              <a:rPr lang="kk-KZ" sz="2200" dirty="0"/>
              <a:t> – нақты іс-әрекет жасауға ұмтылдыру: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kk-KZ" sz="2200" dirty="0"/>
              <a:t>Материалдық;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kk-KZ" sz="2200" dirty="0"/>
              <a:t>Моральды  </a:t>
            </a:r>
            <a:endParaRPr lang="ru-RU" sz="22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CBEFA23-293F-4A6C-9013-B89484FE8781}"/>
              </a:ext>
            </a:extLst>
          </p:cNvPr>
          <p:cNvSpPr/>
          <p:nvPr/>
        </p:nvSpPr>
        <p:spPr>
          <a:xfrm>
            <a:off x="2987824" y="2564904"/>
            <a:ext cx="2808312" cy="331236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200" b="1" dirty="0"/>
              <a:t>Сендіру</a:t>
            </a:r>
            <a:r>
              <a:rPr lang="kk-KZ" sz="2200" dirty="0"/>
              <a:t> – адамдардың санасына, еркіне және сезіміне әсер ету;</a:t>
            </a:r>
          </a:p>
          <a:p>
            <a:pPr algn="ctr"/>
            <a:r>
              <a:rPr lang="kk-KZ" sz="2200" dirty="0"/>
              <a:t>Сендіру – қажетті көзқарасты өзгелерге қабылдату</a:t>
            </a:r>
            <a:endParaRPr lang="ru-RU" sz="22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7324557-B95F-4968-A744-F8E6134F7B3C}"/>
              </a:ext>
            </a:extLst>
          </p:cNvPr>
          <p:cNvSpPr/>
          <p:nvPr/>
        </p:nvSpPr>
        <p:spPr>
          <a:xfrm>
            <a:off x="6156176" y="2564904"/>
            <a:ext cx="2808312" cy="331236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200" b="1" dirty="0"/>
              <a:t>Мәжбүрлеу-</a:t>
            </a:r>
            <a:r>
              <a:rPr lang="kk-KZ" sz="2200" dirty="0"/>
              <a:t> – нақты шараларды қолдану (жол бермеу, алдын алу, жауапкершілікке тарту)арқылы қажетті іс-әрекеттерді жасату</a:t>
            </a:r>
            <a:endParaRPr lang="ru-RU" sz="2200" dirty="0"/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B935BF0C-058D-4B0E-9436-4EFD61D7B28D}"/>
              </a:ext>
            </a:extLst>
          </p:cNvPr>
          <p:cNvCxnSpPr>
            <a:stCxn id="4" idx="2"/>
            <a:endCxn id="5" idx="0"/>
          </p:cNvCxnSpPr>
          <p:nvPr/>
        </p:nvCxnSpPr>
        <p:spPr>
          <a:xfrm flipH="1">
            <a:off x="1403648" y="1730425"/>
            <a:ext cx="2988332" cy="8344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B01CE70-D13A-43AC-8684-7EB31D5E6378}"/>
              </a:ext>
            </a:extLst>
          </p:cNvPr>
          <p:cNvCxnSpPr>
            <a:stCxn id="4" idx="2"/>
            <a:endCxn id="8" idx="0"/>
          </p:cNvCxnSpPr>
          <p:nvPr/>
        </p:nvCxnSpPr>
        <p:spPr>
          <a:xfrm>
            <a:off x="4391980" y="1730425"/>
            <a:ext cx="3168352" cy="8344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DA4E6B62-81A1-418E-9F30-5996C3E644F3}"/>
              </a:ext>
            </a:extLst>
          </p:cNvPr>
          <p:cNvCxnSpPr>
            <a:stCxn id="4" idx="2"/>
            <a:endCxn id="6" idx="0"/>
          </p:cNvCxnSpPr>
          <p:nvPr/>
        </p:nvCxnSpPr>
        <p:spPr>
          <a:xfrm>
            <a:off x="4391980" y="1730425"/>
            <a:ext cx="0" cy="8344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2467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37152" y="1412776"/>
            <a:ext cx="2592288" cy="914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Билік объектілері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40330" y="2810748"/>
            <a:ext cx="2376264" cy="5040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Жеке адам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94278" y="2810748"/>
            <a:ext cx="2783457" cy="7200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Мемлекет және оның органдары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788024" y="3861048"/>
            <a:ext cx="2789711" cy="6480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sz="2400" dirty="0"/>
          </a:p>
          <a:p>
            <a:pPr algn="ctr"/>
            <a:r>
              <a:rPr lang="kk-KZ" sz="2400" dirty="0"/>
              <a:t>Саяси партия</a:t>
            </a:r>
          </a:p>
          <a:p>
            <a:pPr algn="ctr"/>
            <a:r>
              <a:rPr lang="kk-KZ" sz="2400" dirty="0"/>
              <a:t> 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17801" y="4689140"/>
            <a:ext cx="2376264" cy="5040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Тап 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40330" y="3725059"/>
            <a:ext cx="2376264" cy="5040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Әлеуметтік топ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05199" y="152887"/>
            <a:ext cx="60486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k-KZ" sz="2800" dirty="0">
              <a:solidFill>
                <a:srgbClr val="0070C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kk-KZ" sz="28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3.2 Биліктің қызметі мен жіктелуі </a:t>
            </a:r>
          </a:p>
          <a:p>
            <a:endParaRPr lang="kk-KZ" sz="28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0" name="Picture 2" descr="C:\Users\User\Desktop\саясаттану\Саяси билік_socopr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0"/>
            <a:ext cx="2123728" cy="168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Скругленный прямоугольник 29"/>
          <p:cNvSpPr/>
          <p:nvPr/>
        </p:nvSpPr>
        <p:spPr>
          <a:xfrm>
            <a:off x="4788024" y="1412776"/>
            <a:ext cx="2592288" cy="914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Билік</a:t>
            </a:r>
          </a:p>
          <a:p>
            <a:pPr algn="ctr"/>
            <a:r>
              <a:rPr lang="kk-KZ" sz="2400" dirty="0"/>
              <a:t>субъектілері</a:t>
            </a:r>
            <a:endParaRPr lang="ru-RU" sz="24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4788023" y="4869160"/>
            <a:ext cx="2755737" cy="9001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Саяси элита және лидерлер</a:t>
            </a:r>
            <a:endParaRPr lang="ru-RU" sz="2400" dirty="0"/>
          </a:p>
        </p:txBody>
      </p:sp>
      <p:cxnSp>
        <p:nvCxnSpPr>
          <p:cNvPr id="33" name="Прямая соединительная линия 32"/>
          <p:cNvCxnSpPr>
            <a:stCxn id="30" idx="1"/>
          </p:cNvCxnSpPr>
          <p:nvPr/>
        </p:nvCxnSpPr>
        <p:spPr>
          <a:xfrm flipH="1">
            <a:off x="4355976" y="1869976"/>
            <a:ext cx="432048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4355976" y="1869976"/>
            <a:ext cx="0" cy="344923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endCxn id="31" idx="1"/>
          </p:cNvCxnSpPr>
          <p:nvPr/>
        </p:nvCxnSpPr>
        <p:spPr>
          <a:xfrm>
            <a:off x="4355976" y="5319210"/>
            <a:ext cx="43204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4355975" y="3181635"/>
            <a:ext cx="43204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4387311" y="4229115"/>
            <a:ext cx="43204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H="1">
            <a:off x="3229535" y="1916832"/>
            <a:ext cx="432048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3661583" y="1916832"/>
            <a:ext cx="0" cy="3024336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H="1">
            <a:off x="3131840" y="4077072"/>
            <a:ext cx="52974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H="1">
            <a:off x="3131840" y="4941168"/>
            <a:ext cx="52974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flipH="1">
            <a:off x="3131840" y="3068960"/>
            <a:ext cx="52974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9886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666" y="711860"/>
            <a:ext cx="6048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3.2 Биліктің қызметі мен жіктелуі </a:t>
            </a:r>
          </a:p>
        </p:txBody>
      </p:sp>
      <p:pic>
        <p:nvPicPr>
          <p:cNvPr id="3" name="Picture 2" descr="C:\Users\User\Desktop\саясаттану\Саяси билік_socopr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0"/>
            <a:ext cx="2123728" cy="168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636714" y="3591575"/>
            <a:ext cx="2592288" cy="914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Билік қызметі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364902" y="1854348"/>
            <a:ext cx="3870176" cy="71055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Басқару 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357092" y="4869160"/>
            <a:ext cx="3870176" cy="6917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Үйлестіру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355976" y="2801462"/>
            <a:ext cx="3870176" cy="6832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Ұйымдастыру 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357092" y="5805264"/>
            <a:ext cx="3870176" cy="7669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Тәрбиелеу 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355976" y="3814192"/>
            <a:ext cx="3870176" cy="6917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Реттеу </a:t>
            </a:r>
            <a:endParaRPr lang="ru-RU" sz="2400" dirty="0"/>
          </a:p>
        </p:txBody>
      </p:sp>
      <p:cxnSp>
        <p:nvCxnSpPr>
          <p:cNvPr id="11" name="Прямая со стрелкой 10"/>
          <p:cNvCxnSpPr>
            <a:stCxn id="4" idx="3"/>
            <a:endCxn id="5" idx="1"/>
          </p:cNvCxnSpPr>
          <p:nvPr/>
        </p:nvCxnSpPr>
        <p:spPr>
          <a:xfrm flipV="1">
            <a:off x="3229002" y="2209626"/>
            <a:ext cx="1135900" cy="183914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4" idx="3"/>
            <a:endCxn id="7" idx="1"/>
          </p:cNvCxnSpPr>
          <p:nvPr/>
        </p:nvCxnSpPr>
        <p:spPr>
          <a:xfrm flipV="1">
            <a:off x="3229002" y="3143095"/>
            <a:ext cx="1126974" cy="9056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4" idx="3"/>
          </p:cNvCxnSpPr>
          <p:nvPr/>
        </p:nvCxnSpPr>
        <p:spPr>
          <a:xfrm>
            <a:off x="3229002" y="4048775"/>
            <a:ext cx="112697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4" idx="3"/>
          </p:cNvCxnSpPr>
          <p:nvPr/>
        </p:nvCxnSpPr>
        <p:spPr>
          <a:xfrm>
            <a:off x="3229002" y="4048775"/>
            <a:ext cx="1054966" cy="11662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4" idx="3"/>
          </p:cNvCxnSpPr>
          <p:nvPr/>
        </p:nvCxnSpPr>
        <p:spPr>
          <a:xfrm>
            <a:off x="3229002" y="4048775"/>
            <a:ext cx="1126974" cy="22605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1031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294" y="711860"/>
            <a:ext cx="6048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3.2 Биліктің қызметі мен жіктелуі </a:t>
            </a:r>
          </a:p>
        </p:txBody>
      </p:sp>
      <p:pic>
        <p:nvPicPr>
          <p:cNvPr id="3" name="Picture 2" descr="C:\Users\User\Desktop\саясаттану\Саяси билік_socopr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0"/>
            <a:ext cx="2123728" cy="168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467544" y="3738736"/>
            <a:ext cx="2592288" cy="914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Биліктің қайнар-көздері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500065" y="1996689"/>
            <a:ext cx="3870176" cy="71055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Бедел  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529198" y="2881020"/>
            <a:ext cx="3870176" cy="71055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Күш 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555660" y="3789040"/>
            <a:ext cx="3870176" cy="71055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Байлық 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529198" y="4653136"/>
            <a:ext cx="3870176" cy="71055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Саяси статус </a:t>
            </a:r>
            <a:endParaRPr lang="ru-RU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555660" y="5661248"/>
            <a:ext cx="3870176" cy="71055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Білім </a:t>
            </a:r>
            <a:endParaRPr lang="ru-RU" sz="2400" dirty="0"/>
          </a:p>
        </p:txBody>
      </p:sp>
      <p:cxnSp>
        <p:nvCxnSpPr>
          <p:cNvPr id="13" name="Прямая со стрелкой 12"/>
          <p:cNvCxnSpPr>
            <a:stCxn id="5" idx="3"/>
            <a:endCxn id="7" idx="1"/>
          </p:cNvCxnSpPr>
          <p:nvPr/>
        </p:nvCxnSpPr>
        <p:spPr>
          <a:xfrm flipV="1">
            <a:off x="3059832" y="2351967"/>
            <a:ext cx="1440233" cy="184396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5" idx="3"/>
            <a:endCxn id="8" idx="1"/>
          </p:cNvCxnSpPr>
          <p:nvPr/>
        </p:nvCxnSpPr>
        <p:spPr>
          <a:xfrm flipV="1">
            <a:off x="3059832" y="3236298"/>
            <a:ext cx="1469366" cy="9596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5" idx="3"/>
          </p:cNvCxnSpPr>
          <p:nvPr/>
        </p:nvCxnSpPr>
        <p:spPr>
          <a:xfrm>
            <a:off x="3059832" y="4195936"/>
            <a:ext cx="144023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5" idx="3"/>
            <a:endCxn id="10" idx="1"/>
          </p:cNvCxnSpPr>
          <p:nvPr/>
        </p:nvCxnSpPr>
        <p:spPr>
          <a:xfrm>
            <a:off x="3059832" y="4195936"/>
            <a:ext cx="1469366" cy="8124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5" idx="3"/>
            <a:endCxn id="11" idx="1"/>
          </p:cNvCxnSpPr>
          <p:nvPr/>
        </p:nvCxnSpPr>
        <p:spPr>
          <a:xfrm>
            <a:off x="3059832" y="4195936"/>
            <a:ext cx="1495828" cy="18205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40355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8DABA3C-B592-4CA0-ADAA-52A3CFF8080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24744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шаблон рука сила: 9 тыс изображений найдено в Яндекс.Картинках | Шаблоны,  Картинки">
            <a:extLst>
              <a:ext uri="{FF2B5EF4-FFF2-40B4-BE49-F238E27FC236}">
                <a16:creationId xmlns:a16="http://schemas.microsoft.com/office/drawing/2014/main" id="{469D025E-DA3C-4451-9748-3B1CA6762E0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7" y="977106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Частное богатство россиян оценили в 90% ВВП, и четверть — за рубежом -  Росбалт">
            <a:extLst>
              <a:ext uri="{FF2B5EF4-FFF2-40B4-BE49-F238E27FC236}">
                <a16:creationId xmlns:a16="http://schemas.microsoft.com/office/drawing/2014/main" id="{90F69BAC-F12A-4FD3-8CCD-22897BC8F72A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143473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A53865-2BB5-4171-BFA5-4C1C595CCE2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474" y="3992379"/>
            <a:ext cx="2676525" cy="170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930FFFB-3E70-4935-946B-AA3BBFC1E407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584" y="3963803"/>
            <a:ext cx="2600325" cy="1762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67353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294" y="711860"/>
            <a:ext cx="6048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3.2 Биліктің қызметі мен жіктелуі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693356" y="1556792"/>
            <a:ext cx="3939415" cy="5040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Биліктің жіктелуі 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2780928"/>
            <a:ext cx="2088232" cy="11521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Заң шығарушы (парламент</a:t>
            </a:r>
            <a:r>
              <a:rPr lang="kk-KZ" dirty="0"/>
              <a:t>)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690956" y="2746340"/>
            <a:ext cx="1944216" cy="154447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Атқарушы билік</a:t>
            </a:r>
          </a:p>
          <a:p>
            <a:pPr algn="ctr"/>
            <a:r>
              <a:rPr lang="kk-KZ" sz="2400" dirty="0"/>
              <a:t> (үкімет пен әкімшілік)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660232" y="2746340"/>
            <a:ext cx="1778496" cy="118671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Соттық билік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52080" y="5013176"/>
            <a:ext cx="7704856" cy="151216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kk-KZ" sz="2400" dirty="0"/>
              <a:t>Биліктің бір адамның немесе бір органның қолында шоғырлануы жеке түлға еркіндігін шектеп, қиянатқа апарады</a:t>
            </a:r>
            <a:r>
              <a:rPr lang="ru-RU" sz="2400" dirty="0"/>
              <a:t>.</a:t>
            </a:r>
          </a:p>
          <a:p>
            <a:pPr algn="r"/>
            <a:r>
              <a:rPr lang="kk-KZ" sz="2400" b="1" i="1" dirty="0"/>
              <a:t>Ш.Л. Монтескье</a:t>
            </a:r>
            <a:endParaRPr lang="ru-RU" sz="2400" b="1" i="1" dirty="0"/>
          </a:p>
        </p:txBody>
      </p:sp>
      <p:cxnSp>
        <p:nvCxnSpPr>
          <p:cNvPr id="13" name="Прямая со стрелкой 12"/>
          <p:cNvCxnSpPr>
            <a:stCxn id="3" idx="2"/>
            <a:endCxn id="5" idx="0"/>
          </p:cNvCxnSpPr>
          <p:nvPr/>
        </p:nvCxnSpPr>
        <p:spPr>
          <a:xfrm flipH="1">
            <a:off x="1871700" y="2060848"/>
            <a:ext cx="2791364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3" idx="2"/>
            <a:endCxn id="8" idx="0"/>
          </p:cNvCxnSpPr>
          <p:nvPr/>
        </p:nvCxnSpPr>
        <p:spPr>
          <a:xfrm>
            <a:off x="4663064" y="2060848"/>
            <a:ext cx="2886416" cy="6854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3" idx="2"/>
            <a:endCxn id="7" idx="0"/>
          </p:cNvCxnSpPr>
          <p:nvPr/>
        </p:nvCxnSpPr>
        <p:spPr>
          <a:xfrm>
            <a:off x="4663064" y="2060848"/>
            <a:ext cx="0" cy="6854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0" name="Picture 2" descr="C:\Users\User\Desktop\саясаттану\Саяси билік_socopr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0"/>
            <a:ext cx="2123728" cy="168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2759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692696"/>
            <a:ext cx="42291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3.3 Билік легитимділігі</a:t>
            </a:r>
            <a:endParaRPr lang="ru-RU" sz="2800" b="1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1844824"/>
            <a:ext cx="3672408" cy="43924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>
                <a:solidFill>
                  <a:srgbClr val="C00000"/>
                </a:solidFill>
              </a:rPr>
              <a:t>Легитимділік</a:t>
            </a:r>
            <a:r>
              <a:rPr lang="kk-KZ" sz="2400" dirty="0"/>
              <a:t> (</a:t>
            </a:r>
            <a:r>
              <a:rPr lang="kk-KZ" sz="2400" i="1" dirty="0"/>
              <a:t>латын тілінде заңдылық, шындық деген мағынаны білдіреді</a:t>
            </a:r>
            <a:r>
              <a:rPr lang="kk-KZ" sz="2400" dirty="0"/>
              <a:t>) халықтың үстемдік етіп отырған саяси билікті мойындауы, оның заңдылығы мен шешімдерін растауы</a:t>
            </a:r>
            <a:endParaRPr lang="ru-RU" sz="24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788024" y="1916832"/>
            <a:ext cx="3816424" cy="43204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>
                <a:solidFill>
                  <a:srgbClr val="C00000"/>
                </a:solidFill>
              </a:rPr>
              <a:t>Легитимділіктің 3 үлгісі (М. Вебер бойынша)</a:t>
            </a:r>
          </a:p>
          <a:p>
            <a:pPr algn="ctr"/>
            <a:endParaRPr lang="kk-KZ" sz="2400" b="1" dirty="0">
              <a:solidFill>
                <a:srgbClr val="C0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kk-KZ" sz="2400" b="1" dirty="0">
                <a:solidFill>
                  <a:schemeClr val="tx1"/>
                </a:solidFill>
              </a:rPr>
              <a:t>Әдет-ғұрыптық</a:t>
            </a:r>
          </a:p>
          <a:p>
            <a:pPr marL="457200" indent="-457200">
              <a:buFont typeface="+mj-lt"/>
              <a:buAutoNum type="arabicPeriod"/>
            </a:pPr>
            <a:endParaRPr lang="kk-KZ" sz="2400" b="1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kk-KZ" sz="2400" b="1" dirty="0">
                <a:solidFill>
                  <a:schemeClr val="tx1"/>
                </a:solidFill>
              </a:rPr>
              <a:t>Харизматикалық</a:t>
            </a:r>
          </a:p>
          <a:p>
            <a:pPr marL="457200" indent="-457200">
              <a:buFont typeface="+mj-lt"/>
              <a:buAutoNum type="arabicPeriod"/>
            </a:pPr>
            <a:endParaRPr lang="kk-KZ" sz="2400" b="1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kk-KZ" sz="2400" b="1" dirty="0">
                <a:solidFill>
                  <a:schemeClr val="tx1"/>
                </a:solidFill>
              </a:rPr>
              <a:t>Ақыл-парасаттық, құқықтық  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5" name="Picture 2" descr="C:\Users\User\Desktop\саясаттану\Саяси билік_socopr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0"/>
            <a:ext cx="2123728" cy="168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32708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1D431A4-1B37-4D48-BC24-6FDD3D9B390C}"/>
              </a:ext>
            </a:extLst>
          </p:cNvPr>
          <p:cNvSpPr/>
          <p:nvPr/>
        </p:nvSpPr>
        <p:spPr>
          <a:xfrm>
            <a:off x="899592" y="692696"/>
            <a:ext cx="42291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3.3 Билік легитимділігі</a:t>
            </a:r>
            <a:endParaRPr lang="ru-RU" sz="2800" b="1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" name="Picture 2" descr="C:\Users\User\Desktop\саясаттану\Саяси билік_socopros.jpg">
            <a:extLst>
              <a:ext uri="{FF2B5EF4-FFF2-40B4-BE49-F238E27FC236}">
                <a16:creationId xmlns:a16="http://schemas.microsoft.com/office/drawing/2014/main" id="{EE572922-3279-4A41-93ED-6BECE4867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0"/>
            <a:ext cx="2123728" cy="168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FDDD6941-19E8-4440-BF4F-31E3894B479B}"/>
              </a:ext>
            </a:extLst>
          </p:cNvPr>
          <p:cNvSpPr/>
          <p:nvPr/>
        </p:nvSpPr>
        <p:spPr>
          <a:xfrm>
            <a:off x="1079612" y="1340768"/>
            <a:ext cx="6120680" cy="9361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sz="2400" b="1" dirty="0">
              <a:solidFill>
                <a:srgbClr val="C00000"/>
              </a:solidFill>
            </a:endParaRPr>
          </a:p>
          <a:p>
            <a:pPr algn="ctr"/>
            <a:r>
              <a:rPr lang="kk-KZ" sz="2400" b="1" dirty="0">
                <a:solidFill>
                  <a:srgbClr val="C00000"/>
                </a:solidFill>
              </a:rPr>
              <a:t>Легитимділіктің 3 үлгісі (М. Вебер бойынша)</a:t>
            </a:r>
          </a:p>
          <a:p>
            <a:pPr algn="ctr"/>
            <a:endParaRPr lang="kk-KZ" sz="2400" b="1" dirty="0">
              <a:solidFill>
                <a:srgbClr val="C00000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kk-KZ" sz="2400" b="1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3">
            <a:extLst>
              <a:ext uri="{FF2B5EF4-FFF2-40B4-BE49-F238E27FC236}">
                <a16:creationId xmlns:a16="http://schemas.microsoft.com/office/drawing/2014/main" id="{9A2BE4AA-C588-483D-A3C3-46C431F9ED6F}"/>
              </a:ext>
            </a:extLst>
          </p:cNvPr>
          <p:cNvSpPr/>
          <p:nvPr/>
        </p:nvSpPr>
        <p:spPr>
          <a:xfrm>
            <a:off x="251520" y="2852936"/>
            <a:ext cx="2160240" cy="345638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2000" b="1" dirty="0">
                <a:solidFill>
                  <a:schemeClr val="tx1"/>
                </a:solidFill>
              </a:rPr>
              <a:t>Әдет-ғұрыптық</a:t>
            </a:r>
          </a:p>
          <a:p>
            <a:r>
              <a:rPr lang="kk-KZ" sz="2000" dirty="0">
                <a:solidFill>
                  <a:schemeClr val="tx1"/>
                </a:solidFill>
              </a:rPr>
              <a:t>Халықтың санасына сіңген, әбден бойлары үйренген, салт-дәстүрге сүйенген (хан, патша билігі)</a:t>
            </a:r>
            <a:endParaRPr lang="kk-KZ" sz="2000" dirty="0">
              <a:solidFill>
                <a:schemeClr val="tx2"/>
              </a:solidFill>
            </a:endParaRPr>
          </a:p>
        </p:txBody>
      </p:sp>
      <p:sp>
        <p:nvSpPr>
          <p:cNvPr id="6" name="Скругленный прямоугольник 3">
            <a:extLst>
              <a:ext uri="{FF2B5EF4-FFF2-40B4-BE49-F238E27FC236}">
                <a16:creationId xmlns:a16="http://schemas.microsoft.com/office/drawing/2014/main" id="{423FB9B3-21BA-4B77-8CAE-7A129333BABE}"/>
              </a:ext>
            </a:extLst>
          </p:cNvPr>
          <p:cNvSpPr/>
          <p:nvPr/>
        </p:nvSpPr>
        <p:spPr>
          <a:xfrm>
            <a:off x="2771800" y="2852936"/>
            <a:ext cx="2736304" cy="352839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sz="2400" b="1" dirty="0">
              <a:solidFill>
                <a:srgbClr val="C00000"/>
              </a:solidFill>
            </a:endParaRPr>
          </a:p>
          <a:p>
            <a:r>
              <a:rPr lang="kk-KZ" sz="2000" b="1" dirty="0">
                <a:solidFill>
                  <a:schemeClr val="tx1"/>
                </a:solidFill>
              </a:rPr>
              <a:t>Харизматикалық</a:t>
            </a:r>
          </a:p>
          <a:p>
            <a:r>
              <a:rPr lang="kk-KZ" sz="2000" dirty="0">
                <a:solidFill>
                  <a:schemeClr val="tx1"/>
                </a:solidFill>
              </a:rPr>
              <a:t>Ерекше батырлығымен, адалдығымен және басқа үлгілі қабілет-қасиеттерімен көзге түскен адамды басшы жариялау</a:t>
            </a:r>
            <a:endParaRPr lang="kk-KZ" sz="2000" b="1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kk-KZ" sz="24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3">
            <a:extLst>
              <a:ext uri="{FF2B5EF4-FFF2-40B4-BE49-F238E27FC236}">
                <a16:creationId xmlns:a16="http://schemas.microsoft.com/office/drawing/2014/main" id="{2D6988FD-8549-40F9-95F4-B65A326F3FBE}"/>
              </a:ext>
            </a:extLst>
          </p:cNvPr>
          <p:cNvSpPr/>
          <p:nvPr/>
        </p:nvSpPr>
        <p:spPr>
          <a:xfrm>
            <a:off x="5940152" y="2852936"/>
            <a:ext cx="2592288" cy="3600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2000" b="1" dirty="0">
                <a:solidFill>
                  <a:schemeClr val="tx1"/>
                </a:solidFill>
              </a:rPr>
              <a:t>Ақыл-парасаттық, құқықтық</a:t>
            </a:r>
          </a:p>
          <a:p>
            <a:r>
              <a:rPr lang="kk-KZ" sz="2000" dirty="0">
                <a:solidFill>
                  <a:schemeClr val="tx1"/>
                </a:solidFill>
              </a:rPr>
              <a:t>Қазіргі саяси құрылым орнатқан құқықтық ережелерге негізделген (Коснтитуция)</a:t>
            </a:r>
          </a:p>
          <a:p>
            <a:r>
              <a:rPr lang="kk-KZ" sz="2000" b="1" dirty="0">
                <a:solidFill>
                  <a:schemeClr val="tx1"/>
                </a:solidFill>
              </a:rPr>
              <a:t>  </a:t>
            </a:r>
            <a:endParaRPr lang="ru-RU" sz="2000" dirty="0">
              <a:solidFill>
                <a:schemeClr val="tx1"/>
              </a:solidFill>
            </a:endParaRP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CDCDBD9F-8F72-4B07-9117-F6ABD131A445}"/>
              </a:ext>
            </a:extLst>
          </p:cNvPr>
          <p:cNvCxnSpPr>
            <a:stCxn id="4" idx="2"/>
            <a:endCxn id="5" idx="0"/>
          </p:cNvCxnSpPr>
          <p:nvPr/>
        </p:nvCxnSpPr>
        <p:spPr>
          <a:xfrm flipH="1">
            <a:off x="1331640" y="2276872"/>
            <a:ext cx="2808312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1D1CB583-D62F-4736-A044-D902D3E2F4C0}"/>
              </a:ext>
            </a:extLst>
          </p:cNvPr>
          <p:cNvCxnSpPr>
            <a:stCxn id="4" idx="2"/>
            <a:endCxn id="7" idx="0"/>
          </p:cNvCxnSpPr>
          <p:nvPr/>
        </p:nvCxnSpPr>
        <p:spPr>
          <a:xfrm>
            <a:off x="4139952" y="2276872"/>
            <a:ext cx="3096344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FFBBBF5F-DA6E-44B3-A986-55303F1CFDFE}"/>
              </a:ext>
            </a:extLst>
          </p:cNvPr>
          <p:cNvCxnSpPr>
            <a:stCxn id="4" idx="2"/>
            <a:endCxn id="6" idx="0"/>
          </p:cNvCxnSpPr>
          <p:nvPr/>
        </p:nvCxnSpPr>
        <p:spPr>
          <a:xfrm>
            <a:off x="4139952" y="2276872"/>
            <a:ext cx="0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42799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оролева Елизавета II, путь к вершине - Tripstoo">
            <a:extLst>
              <a:ext uri="{FF2B5EF4-FFF2-40B4-BE49-F238E27FC236}">
                <a16:creationId xmlns:a16="http://schemas.microsoft.com/office/drawing/2014/main" id="{0323AEFE-6A41-4DCB-94C8-A50E7B2B2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36713"/>
            <a:ext cx="2448272" cy="1525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Новости Азии. Император Японии принимает поздравления с юбилеем | Bigasia.ru">
            <a:extLst>
              <a:ext uri="{FF2B5EF4-FFF2-40B4-BE49-F238E27FC236}">
                <a16:creationId xmlns:a16="http://schemas.microsoft.com/office/drawing/2014/main" id="{CA762CF1-D835-4157-A252-56411911D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836712"/>
            <a:ext cx="2632951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Богатейшие монархи современности">
            <a:extLst>
              <a:ext uri="{FF2B5EF4-FFF2-40B4-BE49-F238E27FC236}">
                <a16:creationId xmlns:a16="http://schemas.microsoft.com/office/drawing/2014/main" id="{244CCAA1-5577-4962-8AA9-F8C07C48C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836713"/>
            <a:ext cx="2270523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5D37859-9D2B-462B-A4EE-5A2283E705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9632" y="2636912"/>
            <a:ext cx="1152525" cy="164782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7D11D2-E508-401D-9A60-FD47561876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9832" y="2636912"/>
            <a:ext cx="1244376" cy="165618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6B8793-2B8E-4B6F-BA58-55848D1E2B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0032" y="2564904"/>
            <a:ext cx="1305837" cy="1656184"/>
          </a:xfrm>
          <a:prstGeom prst="rect">
            <a:avLst/>
          </a:prstGeom>
        </p:spPr>
      </p:pic>
      <p:pic>
        <p:nvPicPr>
          <p:cNvPr id="2056" name="Picture 8" descr="Мать Тереза: разоблачение мифа ≪ Scisne?">
            <a:extLst>
              <a:ext uri="{FF2B5EF4-FFF2-40B4-BE49-F238E27FC236}">
                <a16:creationId xmlns:a16="http://schemas.microsoft.com/office/drawing/2014/main" id="{355F12D8-B193-4350-B195-D2858EAFF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492896"/>
            <a:ext cx="1368152" cy="165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AC5277-1201-4685-BD54-17D46B88A1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3528" y="4581128"/>
            <a:ext cx="1219200" cy="1695450"/>
          </a:xfrm>
          <a:prstGeom prst="rect">
            <a:avLst/>
          </a:prstGeom>
        </p:spPr>
      </p:pic>
      <p:pic>
        <p:nvPicPr>
          <p:cNvPr id="2058" name="Picture 10" descr="Тэтчер, Маргарет — Википедия">
            <a:extLst>
              <a:ext uri="{FF2B5EF4-FFF2-40B4-BE49-F238E27FC236}">
                <a16:creationId xmlns:a16="http://schemas.microsoft.com/office/drawing/2014/main" id="{5B659D67-0C56-4086-8475-F89ACD1D1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581128"/>
            <a:ext cx="1368152" cy="1707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Индира Ганди - биография, история жизни: Черная вдова » Биография, личная  жизнь знаменитостей - Biography Life">
            <a:extLst>
              <a:ext uri="{FF2B5EF4-FFF2-40B4-BE49-F238E27FC236}">
                <a16:creationId xmlns:a16="http://schemas.microsoft.com/office/drawing/2014/main" id="{65DF4C36-3435-46E5-AB1D-C0E26BFA4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581128"/>
            <a:ext cx="1296144" cy="1714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БХУТТО Беназир">
            <a:extLst>
              <a:ext uri="{FF2B5EF4-FFF2-40B4-BE49-F238E27FC236}">
                <a16:creationId xmlns:a16="http://schemas.microsoft.com/office/drawing/2014/main" id="{8BD57C8D-894B-4B21-A809-16537FD0A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581128"/>
            <a:ext cx="1312890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Меркель, Ангела — Википедия">
            <a:extLst>
              <a:ext uri="{FF2B5EF4-FFF2-40B4-BE49-F238E27FC236}">
                <a16:creationId xmlns:a16="http://schemas.microsoft.com/office/drawing/2014/main" id="{5D46D219-A3EB-419D-9BAB-4DD6F8844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581128"/>
            <a:ext cx="1212314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56914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692696"/>
            <a:ext cx="42291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3.3 Билік легитимділігі</a:t>
            </a:r>
            <a:endParaRPr lang="ru-RU" sz="2800" b="1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" name="Picture 2" descr="C:\Users\User\Desktop\саясаттану\Саяси билік_socopr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0"/>
            <a:ext cx="2123728" cy="168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587289" y="1484784"/>
            <a:ext cx="3600400" cy="88479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Саяси биліктің принциптері 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4" y="2564904"/>
            <a:ext cx="8133220" cy="72007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rgbClr val="002060"/>
                </a:solidFill>
              </a:rPr>
              <a:t>Легитимділік принципі </a:t>
            </a:r>
            <a:r>
              <a:rPr lang="kk-KZ" dirty="0"/>
              <a:t>(билік қаңға, заң шығаруға сүйенгенде ғана өзін еркін сезіне алады)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5390" y="4303304"/>
            <a:ext cx="8121857" cy="72968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rgbClr val="002060"/>
                </a:solidFill>
              </a:rPr>
              <a:t>Ұтымдылық принципі </a:t>
            </a:r>
            <a:r>
              <a:rPr lang="kk-KZ" dirty="0"/>
              <a:t>(биліктің батымды, өтімді, ықпалды, табанды болуы )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94028" y="5153698"/>
            <a:ext cx="8133219" cy="72968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rgbClr val="002060"/>
                </a:solidFill>
              </a:rPr>
              <a:t>Сыр бермеу принципі </a:t>
            </a:r>
            <a:r>
              <a:rPr lang="kk-KZ" dirty="0"/>
              <a:t>( билік үшін ең қауіпті нәрсе – шындықты уақытынан бұрын айту)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05390" y="3440095"/>
            <a:ext cx="8133220" cy="72968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rgbClr val="002060"/>
                </a:solidFill>
              </a:rPr>
              <a:t>Қорғау принципі </a:t>
            </a:r>
            <a:r>
              <a:rPr lang="kk-KZ" dirty="0"/>
              <a:t>(билікті сан түрлі әдістермен қолда ұстай білу және оны арттыру білу)</a:t>
            </a:r>
            <a:endParaRPr lang="ru-RU" dirty="0"/>
          </a:p>
        </p:txBody>
      </p:sp>
      <p:cxnSp>
        <p:nvCxnSpPr>
          <p:cNvPr id="10" name="Прямая соединительная линия 9"/>
          <p:cNvCxnSpPr>
            <a:cxnSpLocks/>
            <a:stCxn id="4" idx="1"/>
          </p:cNvCxnSpPr>
          <p:nvPr/>
        </p:nvCxnSpPr>
        <p:spPr>
          <a:xfrm flipH="1">
            <a:off x="251520" y="1927184"/>
            <a:ext cx="2335769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>
            <a:cxnSpLocks/>
          </p:cNvCxnSpPr>
          <p:nvPr/>
        </p:nvCxnSpPr>
        <p:spPr>
          <a:xfrm>
            <a:off x="229179" y="1927183"/>
            <a:ext cx="0" cy="3710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cxnSpLocks/>
            <a:endCxn id="5" idx="1"/>
          </p:cNvCxnSpPr>
          <p:nvPr/>
        </p:nvCxnSpPr>
        <p:spPr>
          <a:xfrm flipV="1">
            <a:off x="251520" y="2924944"/>
            <a:ext cx="288034" cy="67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cxnSpLocks/>
          </p:cNvCxnSpPr>
          <p:nvPr/>
        </p:nvCxnSpPr>
        <p:spPr>
          <a:xfrm>
            <a:off x="228719" y="3892763"/>
            <a:ext cx="31083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cxnSpLocks/>
            <a:endCxn id="6" idx="1"/>
          </p:cNvCxnSpPr>
          <p:nvPr/>
        </p:nvCxnSpPr>
        <p:spPr>
          <a:xfrm flipV="1">
            <a:off x="217356" y="4668148"/>
            <a:ext cx="288034" cy="493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cxnSpLocks/>
          </p:cNvCxnSpPr>
          <p:nvPr/>
        </p:nvCxnSpPr>
        <p:spPr>
          <a:xfrm>
            <a:off x="217357" y="5637194"/>
            <a:ext cx="27667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07023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692696"/>
            <a:ext cx="42291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3.3 Билік легитимділігі</a:t>
            </a:r>
            <a:endParaRPr lang="ru-RU" sz="2800" b="1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" name="Picture 2" descr="C:\Users\User\Desktop\саясаттану\Саяси билік_socopr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0"/>
            <a:ext cx="2123728" cy="168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763688" y="1531546"/>
            <a:ext cx="5256584" cy="53877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/>
              <a:t>Биліктің түрлері 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31640" y="2556179"/>
            <a:ext cx="2516880" cy="576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rgbClr val="FF0000"/>
                </a:solidFill>
              </a:rPr>
              <a:t>Басқару түрі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42681" y="2580471"/>
            <a:ext cx="2232248" cy="55177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rgbClr val="FF0000"/>
                </a:solidFill>
              </a:rPr>
              <a:t>Мемлекеттік құрылысы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2397389" y="2070318"/>
            <a:ext cx="484632" cy="489204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5999602" y="2092355"/>
            <a:ext cx="484632" cy="489204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3420454"/>
            <a:ext cx="1512168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rgbClr val="0070C0"/>
                </a:solidFill>
              </a:rPr>
              <a:t>монархия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39705" y="3420454"/>
            <a:ext cx="1644263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rgbClr val="0070C0"/>
                </a:solidFill>
              </a:rPr>
              <a:t>республика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88960" y="4221088"/>
            <a:ext cx="1506776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абсолюттік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88960" y="4988024"/>
            <a:ext cx="1578784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конституциялық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688026" y="4988024"/>
            <a:ext cx="1595942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президенттік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688026" y="4228921"/>
            <a:ext cx="1595942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парламенттік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88026" y="5733256"/>
            <a:ext cx="1595942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аралас</a:t>
            </a:r>
            <a:endParaRPr lang="ru-RU" dirty="0"/>
          </a:p>
        </p:txBody>
      </p:sp>
      <p:sp>
        <p:nvSpPr>
          <p:cNvPr id="16" name="Стрелка вниз 15"/>
          <p:cNvSpPr/>
          <p:nvPr/>
        </p:nvSpPr>
        <p:spPr>
          <a:xfrm>
            <a:off x="1381265" y="3140968"/>
            <a:ext cx="484632" cy="279486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3219520" y="3153625"/>
            <a:ext cx="484632" cy="279486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flipH="1">
            <a:off x="467544" y="3664607"/>
            <a:ext cx="221416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467544" y="3673679"/>
            <a:ext cx="0" cy="155201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endCxn id="12" idx="1"/>
          </p:cNvCxnSpPr>
          <p:nvPr/>
        </p:nvCxnSpPr>
        <p:spPr>
          <a:xfrm>
            <a:off x="467544" y="5216624"/>
            <a:ext cx="22141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467544" y="4509120"/>
            <a:ext cx="22141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H="1">
            <a:off x="2418289" y="3670190"/>
            <a:ext cx="221416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2418289" y="3681512"/>
            <a:ext cx="0" cy="228034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endCxn id="15" idx="1"/>
          </p:cNvCxnSpPr>
          <p:nvPr/>
        </p:nvCxnSpPr>
        <p:spPr>
          <a:xfrm flipV="1">
            <a:off x="2430648" y="5961856"/>
            <a:ext cx="257378" cy="22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>
            <a:endCxn id="13" idx="1"/>
          </p:cNvCxnSpPr>
          <p:nvPr/>
        </p:nvCxnSpPr>
        <p:spPr>
          <a:xfrm flipV="1">
            <a:off x="2430648" y="5216624"/>
            <a:ext cx="257378" cy="9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endCxn id="14" idx="1"/>
          </p:cNvCxnSpPr>
          <p:nvPr/>
        </p:nvCxnSpPr>
        <p:spPr>
          <a:xfrm>
            <a:off x="2436791" y="4449687"/>
            <a:ext cx="251235" cy="78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1" name="Прямоугольник 50"/>
          <p:cNvSpPr/>
          <p:nvPr/>
        </p:nvSpPr>
        <p:spPr>
          <a:xfrm>
            <a:off x="5778986" y="5225696"/>
            <a:ext cx="1745341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rgbClr val="0070C0"/>
                </a:solidFill>
              </a:rPr>
              <a:t>конфедерация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5747715" y="4334496"/>
            <a:ext cx="1776611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rgbClr val="0070C0"/>
                </a:solidFill>
              </a:rPr>
              <a:t>федерация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5773724" y="3501008"/>
            <a:ext cx="1750601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rgbClr val="0070C0"/>
                </a:solidFill>
              </a:rPr>
              <a:t>унитарлық</a:t>
            </a:r>
            <a:endParaRPr lang="ru-RU" dirty="0">
              <a:solidFill>
                <a:srgbClr val="0070C0"/>
              </a:solidFill>
            </a:endParaRPr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>
            <a:off x="5436096" y="3140968"/>
            <a:ext cx="0" cy="231332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endCxn id="53" idx="1"/>
          </p:cNvCxnSpPr>
          <p:nvPr/>
        </p:nvCxnSpPr>
        <p:spPr>
          <a:xfrm flipV="1">
            <a:off x="5436096" y="3729608"/>
            <a:ext cx="337628" cy="9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>
            <a:endCxn id="52" idx="1"/>
          </p:cNvCxnSpPr>
          <p:nvPr/>
        </p:nvCxnSpPr>
        <p:spPr>
          <a:xfrm flipV="1">
            <a:off x="5436096" y="4563096"/>
            <a:ext cx="311619" cy="9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>
            <a:endCxn id="51" idx="1"/>
          </p:cNvCxnSpPr>
          <p:nvPr/>
        </p:nvCxnSpPr>
        <p:spPr>
          <a:xfrm>
            <a:off x="5436096" y="5445224"/>
            <a:ext cx="342890" cy="9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98285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692696"/>
            <a:ext cx="42291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3.3 Билік легитимділігі</a:t>
            </a:r>
            <a:endParaRPr lang="ru-RU" sz="2800" b="1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" name="Picture 2" descr="C:\Users\User\Desktop\саясаттану\Саяси билік_socopr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0"/>
            <a:ext cx="2123728" cy="168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2117671"/>
            <a:ext cx="1512168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rgbClr val="0070C0"/>
                </a:solidFill>
              </a:rPr>
              <a:t>монархия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85712" y="1556792"/>
            <a:ext cx="1506776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абсолюттік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13704" y="2564904"/>
            <a:ext cx="1578784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конституциялық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932040" y="2230648"/>
            <a:ext cx="3672408" cy="100811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Бельгия, Голландия, Дания, Иордания, Испания, Норвегия, Непал, Сауд Аравиясы, Жапония, Швеция</a:t>
            </a:r>
            <a:endParaRPr lang="ru-RU" dirty="0"/>
          </a:p>
        </p:txBody>
      </p:sp>
      <p:cxnSp>
        <p:nvCxnSpPr>
          <p:cNvPr id="9" name="Прямая со стрелкой 8"/>
          <p:cNvCxnSpPr>
            <a:stCxn id="4" idx="3"/>
            <a:endCxn id="5" idx="1"/>
          </p:cNvCxnSpPr>
          <p:nvPr/>
        </p:nvCxnSpPr>
        <p:spPr>
          <a:xfrm flipV="1">
            <a:off x="2267744" y="1785392"/>
            <a:ext cx="617968" cy="5608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4" idx="3"/>
            <a:endCxn id="6" idx="1"/>
          </p:cNvCxnSpPr>
          <p:nvPr/>
        </p:nvCxnSpPr>
        <p:spPr>
          <a:xfrm>
            <a:off x="2267744" y="2346271"/>
            <a:ext cx="545960" cy="4472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6" idx="3"/>
          </p:cNvCxnSpPr>
          <p:nvPr/>
        </p:nvCxnSpPr>
        <p:spPr>
          <a:xfrm>
            <a:off x="4392488" y="2793504"/>
            <a:ext cx="53955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598505" y="5087304"/>
            <a:ext cx="1644263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rgbClr val="0070C0"/>
                </a:solidFill>
              </a:rPr>
              <a:t>республика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688026" y="4116992"/>
            <a:ext cx="1595942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парламенттік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752484" y="5095823"/>
            <a:ext cx="1595942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президенттік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771901" y="5914798"/>
            <a:ext cx="1595942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аралас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932040" y="4005064"/>
            <a:ext cx="3672408" cy="68105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ГФР, Италия,  Швейцария, Чехия т.б.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932040" y="4917639"/>
            <a:ext cx="3672408" cy="63538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АҚШ,  Латын Америкасы елдері 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992175" y="5871470"/>
            <a:ext cx="3672408" cy="6396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Франция, Австрия, Португалия, Польша, Финляндия</a:t>
            </a:r>
            <a:endParaRPr lang="ru-RU" dirty="0"/>
          </a:p>
        </p:txBody>
      </p:sp>
      <p:cxnSp>
        <p:nvCxnSpPr>
          <p:cNvPr id="22" name="Прямая со стрелкой 21"/>
          <p:cNvCxnSpPr>
            <a:stCxn id="14" idx="3"/>
            <a:endCxn id="15" idx="1"/>
          </p:cNvCxnSpPr>
          <p:nvPr/>
        </p:nvCxnSpPr>
        <p:spPr>
          <a:xfrm flipV="1">
            <a:off x="2242768" y="4345592"/>
            <a:ext cx="445258" cy="9703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14" idx="3"/>
            <a:endCxn id="16" idx="1"/>
          </p:cNvCxnSpPr>
          <p:nvPr/>
        </p:nvCxnSpPr>
        <p:spPr>
          <a:xfrm>
            <a:off x="2242768" y="5315904"/>
            <a:ext cx="509716" cy="85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14" idx="3"/>
            <a:endCxn id="17" idx="1"/>
          </p:cNvCxnSpPr>
          <p:nvPr/>
        </p:nvCxnSpPr>
        <p:spPr>
          <a:xfrm>
            <a:off x="2242768" y="5315904"/>
            <a:ext cx="529133" cy="8274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15" idx="3"/>
            <a:endCxn id="18" idx="1"/>
          </p:cNvCxnSpPr>
          <p:nvPr/>
        </p:nvCxnSpPr>
        <p:spPr>
          <a:xfrm>
            <a:off x="4283968" y="4345592"/>
            <a:ext cx="64807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4376785" y="6191313"/>
            <a:ext cx="64807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4338228" y="5308838"/>
            <a:ext cx="64807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60249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692696"/>
            <a:ext cx="42291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3.3 Билік легитимділігі</a:t>
            </a:r>
            <a:endParaRPr lang="ru-RU" sz="2800" b="1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" name="Picture 2" descr="C:\Users\User\Desktop\саясаттану\Саяси билік_socopro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0"/>
            <a:ext cx="1763688" cy="1395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1484785"/>
            <a:ext cx="7560840" cy="15841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b="1" dirty="0">
                <a:solidFill>
                  <a:srgbClr val="C00000"/>
                </a:solidFill>
              </a:rPr>
              <a:t>Унитарлық (біртұтас, біріккен) </a:t>
            </a:r>
            <a:r>
              <a:rPr lang="kk-KZ" sz="2000" dirty="0">
                <a:solidFill>
                  <a:srgbClr val="0070C0"/>
                </a:solidFill>
              </a:rPr>
              <a:t>– саяси билік бір орталыққа бағынған, мемлекет ішінде бөлек құрылымдарға жол берілмейді. </a:t>
            </a:r>
          </a:p>
          <a:p>
            <a:pPr algn="ctr"/>
            <a:r>
              <a:rPr lang="kk-KZ" sz="2000" dirty="0">
                <a:solidFill>
                  <a:srgbClr val="C00000"/>
                </a:solidFill>
              </a:rPr>
              <a:t>Греция, Италия, Қазақстан, Польша, Финляндия, Франция, Ұлыбритания, Швеция 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3701" y="4902842"/>
            <a:ext cx="7560840" cy="11196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b="1" dirty="0">
                <a:solidFill>
                  <a:srgbClr val="C00000"/>
                </a:solidFill>
              </a:rPr>
              <a:t>Конфедерация -</a:t>
            </a:r>
            <a:r>
              <a:rPr lang="kk-KZ" sz="2000" b="1" dirty="0">
                <a:solidFill>
                  <a:srgbClr val="0070C0"/>
                </a:solidFill>
              </a:rPr>
              <a:t> </a:t>
            </a:r>
            <a:r>
              <a:rPr lang="kk-KZ" sz="2000" dirty="0">
                <a:solidFill>
                  <a:srgbClr val="0070C0"/>
                </a:solidFill>
              </a:rPr>
              <a:t>белгілі бір мақсаттарды (әскери, сыртқы саясат т.б.) жүзеге асыру үшін бірлескен егеменді елдер одағы.</a:t>
            </a:r>
            <a:r>
              <a:rPr lang="kk-KZ" sz="2000" dirty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kk-KZ" sz="2000" dirty="0">
                <a:solidFill>
                  <a:srgbClr val="C00000"/>
                </a:solidFill>
              </a:rPr>
              <a:t>Еуропалық одақ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3701" y="3337829"/>
            <a:ext cx="7560840" cy="129614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b="1" dirty="0">
                <a:solidFill>
                  <a:srgbClr val="C00000"/>
                </a:solidFill>
              </a:rPr>
              <a:t>Федерация </a:t>
            </a:r>
            <a:r>
              <a:rPr lang="kk-KZ" sz="2000" dirty="0">
                <a:solidFill>
                  <a:srgbClr val="0070C0"/>
                </a:solidFill>
              </a:rPr>
              <a:t>– белгілі бір саяси тәуелсіздігі бар бірнеше мемлекеттік құрылымдардың біріккен одақтық мемлекет.</a:t>
            </a:r>
          </a:p>
          <a:p>
            <a:pPr algn="ctr"/>
            <a:r>
              <a:rPr lang="kk-KZ" sz="2000" dirty="0">
                <a:solidFill>
                  <a:srgbClr val="C00000"/>
                </a:solidFill>
              </a:rPr>
              <a:t>Австралия, АҚШ, Бельгия, Бразилия, Германия, канада, Мексика, Ресей</a:t>
            </a:r>
            <a:r>
              <a:rPr lang="kk-KZ" sz="2000" dirty="0">
                <a:solidFill>
                  <a:srgbClr val="0070C0"/>
                </a:solidFill>
              </a:rPr>
              <a:t> </a:t>
            </a:r>
            <a:endParaRPr lang="ru-RU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1246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2420888"/>
            <a:ext cx="6408712" cy="1754326"/>
          </a:xfrm>
          <a:prstGeom prst="rect">
            <a:avLst/>
          </a:prstGeom>
          <a:noFill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kk-KZ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Назарларыңызға</a:t>
            </a:r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рахмет</a:t>
            </a:r>
            <a:r>
              <a:rPr lang="ru-RU" sz="5400" b="1" dirty="0">
                <a:ln/>
                <a:solidFill>
                  <a:schemeClr val="accent5">
                    <a:tint val="50000"/>
                    <a:satMod val="1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7480562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441</TotalTime>
  <Words>677</Words>
  <Application>Microsoft Office PowerPoint</Application>
  <PresentationFormat>Экран (4:3)</PresentationFormat>
  <Paragraphs>156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Calibri</vt:lpstr>
      <vt:lpstr>Constantia</vt:lpstr>
      <vt:lpstr>Helvetica</vt:lpstr>
      <vt:lpstr>Wingdings 2</vt:lpstr>
      <vt:lpstr>Поток</vt:lpstr>
      <vt:lpstr>    Саяси билік және оны жүзеге асыру механизмдері 3- дәріс </vt:lpstr>
      <vt:lpstr>Жоспар </vt:lpstr>
      <vt:lpstr>Презентация PowerPoint</vt:lpstr>
      <vt:lpstr>Презентация PowerPoint</vt:lpstr>
      <vt:lpstr>Презентация PowerPoint</vt:lpstr>
      <vt:lpstr>            3.1 Билік ұғымы және ол туралы тұжырымдамалар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Саяси билік 3- дәріс</dc:title>
  <dc:creator>User</dc:creator>
  <cp:lastModifiedBy>Раушан Кайсановна</cp:lastModifiedBy>
  <cp:revision>39</cp:revision>
  <dcterms:created xsi:type="dcterms:W3CDTF">2020-09-04T12:31:31Z</dcterms:created>
  <dcterms:modified xsi:type="dcterms:W3CDTF">2023-09-13T14:19:56Z</dcterms:modified>
</cp:coreProperties>
</file>